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0" r:id="rId2"/>
    <p:sldId id="313" r:id="rId3"/>
    <p:sldId id="304" r:id="rId4"/>
    <p:sldId id="311" r:id="rId5"/>
    <p:sldId id="261" r:id="rId6"/>
    <p:sldId id="310" r:id="rId7"/>
    <p:sldId id="309" r:id="rId8"/>
    <p:sldId id="312" r:id="rId9"/>
  </p:sldIdLst>
  <p:sldSz cx="9144000" cy="5715000" type="screen16x10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FD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10" autoAdjust="0"/>
    <p:restoredTop sz="94764" autoAdjust="0"/>
  </p:normalViewPr>
  <p:slideViewPr>
    <p:cSldViewPr snapToGrid="0">
      <p:cViewPr varScale="1">
        <p:scale>
          <a:sx n="135" d="100"/>
          <a:sy n="135" d="100"/>
        </p:scale>
        <p:origin x="17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3" d="100"/>
          <a:sy n="83" d="100"/>
        </p:scale>
        <p:origin x="38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68313" y="243069"/>
            <a:ext cx="5903912" cy="458788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/>
            </a:lvl1pPr>
          </a:lstStyle>
          <a:p>
            <a:r>
              <a:rPr lang="en-US" b="1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483506" y="8777812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87BDBE6C-EA56-5D40-9C67-A6B93F90092D}" type="datetime1">
              <a:rPr lang="de-DE" sz="800" smtClean="0"/>
              <a:t>17.04.18</a:t>
            </a:fld>
            <a:endParaRPr lang="en-US" sz="80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68313" y="8777813"/>
            <a:ext cx="450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200"/>
            </a:lvl1pPr>
          </a:lstStyle>
          <a:p>
            <a:r>
              <a:rPr lang="en-US" sz="800"/>
              <a:t>Universität Stuttgart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6270195" y="8777813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EE9A79A6-2547-4C8F-B0ED-316280A1A122}" type="slidenum">
              <a:rPr lang="en-US" sz="800" smtClean="0"/>
              <a:pPr algn="l"/>
              <a:t>‹#›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561533372"/>
      </p:ext>
    </p:extLst>
  </p:cSld>
  <p:clrMap bg1="lt1" tx1="dk1" bg2="lt2" tx2="dk2" accent1="accent1" accent2="accent2" accent3="accent3" accent4="accent4" accent5="accent5" accent6="accent6" hlink="hlink" folHlink="folHlink"/>
  <p:hf/>
  <p:extLst mod="1"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pos="4014" userDrawn="1">
          <p15:clr>
            <a:srgbClr val="F26B43"/>
          </p15:clr>
        </p15:guide>
      </p15:sldGuideLst>
    </p:ext>
  </p:extLst>
</p:handoutMaster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68000" y="244800"/>
            <a:ext cx="5904000" cy="458788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 b="1"/>
            </a:lvl1pPr>
          </a:lstStyle>
          <a:p>
            <a:r>
              <a:rPr lang="en-US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482800" y="8776800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fld id="{97D7BA8C-DE93-3C46-A4AE-40ED56B1197A}" type="datetime1">
              <a:rPr lang="de-DE" smtClean="0"/>
              <a:t>17.04.18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68313" y="1009019"/>
            <a:ext cx="4937125" cy="30861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68313" y="4400550"/>
            <a:ext cx="5903912" cy="360045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468000" y="8776800"/>
            <a:ext cx="450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r>
              <a:rPr lang="en-US"/>
              <a:t>Universität Stuttgart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6271200" y="8776800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fld id="{05DD1DF0-DD4E-4B0C-B0FD-D16D9D2A97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8570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180975" indent="-180975" algn="l" defTabSz="713232" rtl="0" eaLnBrk="1" latinLnBrk="0" hangingPunct="1">
      <a:lnSpc>
        <a:spcPct val="120000"/>
      </a:lnSpc>
      <a:buClr>
        <a:schemeClr val="accent1"/>
      </a:buClr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58775" indent="-177800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538163" indent="-179388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719138" indent="-180975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96938" indent="-177800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pos="4014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68313" y="1009650"/>
            <a:ext cx="4937125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37E1DCD9-0701-724C-AA1C-EB7009EA2FB8}" type="datetime1">
              <a:rPr lang="de-DE" smtClean="0"/>
              <a:t>17.04.18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Universität Stuttgart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8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68313" y="1009650"/>
            <a:ext cx="4937125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CA86521B-A1C1-C14C-899D-63C1FD94C8F8}" type="datetime1">
              <a:rPr lang="de-DE" smtClean="0"/>
              <a:t>17.04.18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Universität Stuttgart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227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9"/>
            <a:ext cx="2136071" cy="431998"/>
          </a:xfrm>
          <a:prstGeom prst="rect">
            <a:avLst/>
          </a:prstGeom>
        </p:spPr>
      </p:pic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407600"/>
            <a:ext cx="9144000" cy="430920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4578969" y="1004400"/>
            <a:ext cx="4320000" cy="4320000"/>
          </a:xfrm>
          <a:prstGeom prst="ellipse">
            <a:avLst/>
          </a:prstGeom>
          <a:solidFill>
            <a:schemeClr val="tx1"/>
          </a:solidFill>
        </p:spPr>
        <p:txBody>
          <a:bodyPr wrap="square" lIns="0" tIns="0" rIns="0" bIns="1260000" anchor="b" anchorCtr="0">
            <a:noAutofit/>
          </a:bodyPr>
          <a:lstStyle>
            <a:lvl1pPr marL="0" indent="0" algn="l">
              <a:lnSpc>
                <a:spcPct val="90000"/>
              </a:lnSpc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durch Klicken </a:t>
            </a:r>
            <a:br>
              <a:rPr lang="de-DE" dirty="0"/>
            </a:br>
            <a:r>
              <a:rPr lang="de-DE" dirty="0"/>
              <a:t>hinzufügen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10138" y="3621600"/>
            <a:ext cx="3240688" cy="4284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7396488" y="4075200"/>
            <a:ext cx="1274400" cy="127440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0" anchor="ctr">
            <a:noAutofit/>
          </a:bodyPr>
          <a:lstStyle>
            <a:lvl1pPr marL="0" indent="0">
              <a:lnSpc>
                <a:spcPts val="1500"/>
              </a:lnSpc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Vorname </a:t>
            </a:r>
            <a:br>
              <a:rPr lang="de-DE" dirty="0"/>
            </a:br>
            <a:r>
              <a:rPr lang="de-DE" dirty="0"/>
              <a:t>Name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3" t="1" b="-1"/>
          <a:stretch/>
        </p:blipFill>
        <p:spPr>
          <a:xfrm>
            <a:off x="914400" y="656409"/>
            <a:ext cx="1628471" cy="16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232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Hoch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597025"/>
            <a:ext cx="4176860" cy="3492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16B3B-AF80-DB49-8438-7901934A2B6D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080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4895688" y="1597025"/>
            <a:ext cx="3780000" cy="34925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3393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080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6"/>
          </p:nvPr>
        </p:nvSpPr>
        <p:spPr>
          <a:xfrm>
            <a:off x="3240000" y="1597025"/>
            <a:ext cx="3240000" cy="20592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7"/>
          </p:nvPr>
        </p:nvSpPr>
        <p:spPr>
          <a:xfrm>
            <a:off x="3240000" y="3655800"/>
            <a:ext cx="3240000" cy="20592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Bildplatzhalter 7"/>
          <p:cNvSpPr>
            <a:spLocks noGrp="1"/>
          </p:cNvSpPr>
          <p:nvPr>
            <p:ph type="pic" sz="quarter" idx="18"/>
          </p:nvPr>
        </p:nvSpPr>
        <p:spPr>
          <a:xfrm>
            <a:off x="6480000" y="1597025"/>
            <a:ext cx="2664000" cy="411797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19"/>
          </p:nvPr>
        </p:nvSpPr>
        <p:spPr>
          <a:xfrm>
            <a:off x="0" y="1597025"/>
            <a:ext cx="3240000" cy="20592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4" name="Bildplatzhalter 7"/>
          <p:cNvSpPr>
            <a:spLocks noGrp="1"/>
          </p:cNvSpPr>
          <p:nvPr>
            <p:ph type="pic" sz="quarter" idx="20"/>
          </p:nvPr>
        </p:nvSpPr>
        <p:spPr>
          <a:xfrm>
            <a:off x="0" y="3655800"/>
            <a:ext cx="3240000" cy="20592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0523236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rund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8086D-82C4-BE49-8DCF-53BC53DCEDB5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82226" y="1115373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1818000" y="1245972"/>
            <a:ext cx="5936400" cy="818802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482226" y="2573224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8"/>
          </p:nvPr>
        </p:nvSpPr>
        <p:spPr>
          <a:xfrm>
            <a:off x="1818000" y="2703823"/>
            <a:ext cx="5936400" cy="818802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Bildplatzhalter 7"/>
          <p:cNvSpPr>
            <a:spLocks noGrp="1" noChangeAspect="1"/>
          </p:cNvSpPr>
          <p:nvPr>
            <p:ph type="pic" sz="quarter" idx="19"/>
          </p:nvPr>
        </p:nvSpPr>
        <p:spPr>
          <a:xfrm>
            <a:off x="482226" y="3996000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20"/>
          </p:nvPr>
        </p:nvSpPr>
        <p:spPr>
          <a:xfrm>
            <a:off x="1818000" y="4126599"/>
            <a:ext cx="5936400" cy="818802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0442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eckig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4"/>
          </p:nvPr>
        </p:nvSpPr>
        <p:spPr>
          <a:xfrm>
            <a:off x="476250" y="1115373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21"/>
          </p:nvPr>
        </p:nvSpPr>
        <p:spPr>
          <a:xfrm>
            <a:off x="476250" y="2576311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5" name="Bildplatzhalter 7"/>
          <p:cNvSpPr>
            <a:spLocks noGrp="1"/>
          </p:cNvSpPr>
          <p:nvPr>
            <p:ph type="pic" sz="quarter" idx="23"/>
          </p:nvPr>
        </p:nvSpPr>
        <p:spPr>
          <a:xfrm>
            <a:off x="476250" y="4007159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F9E2E-62E2-8E4B-B0B3-91B1B55FA37B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144110" y="1245972"/>
            <a:ext cx="5610290" cy="818802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platzhalter 10"/>
          <p:cNvSpPr>
            <a:spLocks noGrp="1"/>
          </p:cNvSpPr>
          <p:nvPr>
            <p:ph type="body" sz="quarter" idx="22"/>
          </p:nvPr>
        </p:nvSpPr>
        <p:spPr>
          <a:xfrm>
            <a:off x="2144110" y="2706910"/>
            <a:ext cx="5610290" cy="818802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24"/>
          </p:nvPr>
        </p:nvSpPr>
        <p:spPr>
          <a:xfrm>
            <a:off x="2144110" y="4137758"/>
            <a:ext cx="5610290" cy="818802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1955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482225" y="2315784"/>
            <a:ext cx="2814039" cy="27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E227-038A-3D4A-BA26-934D6685D611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080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1169244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3214800"/>
            <a:ext cx="234029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600000"/>
            <a:ext cx="2340290" cy="11942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1" name="Rechteck 20"/>
          <p:cNvSpPr/>
          <p:nvPr userDrawn="1"/>
        </p:nvSpPr>
        <p:spPr>
          <a:xfrm>
            <a:off x="3896476" y="2315784"/>
            <a:ext cx="2814039" cy="27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2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4583495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3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134251" y="3214800"/>
            <a:ext cx="234029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134251" y="3600000"/>
            <a:ext cx="2340290" cy="11942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83625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482226" y="2315784"/>
            <a:ext cx="2520000" cy="27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F2B8-2C2C-AA44-B0D3-6F148A90B116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080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1022226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3214800"/>
            <a:ext cx="216000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600000"/>
            <a:ext cx="2160000" cy="11942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3" name="Rechteck 12"/>
          <p:cNvSpPr/>
          <p:nvPr userDrawn="1"/>
        </p:nvSpPr>
        <p:spPr>
          <a:xfrm>
            <a:off x="3318957" y="2315784"/>
            <a:ext cx="2520000" cy="27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3858957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556731" y="3214800"/>
            <a:ext cx="216000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556731" y="3600000"/>
            <a:ext cx="2160000" cy="11942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7" name="Rechteck 16"/>
          <p:cNvSpPr/>
          <p:nvPr userDrawn="1"/>
        </p:nvSpPr>
        <p:spPr>
          <a:xfrm>
            <a:off x="6155688" y="2315784"/>
            <a:ext cx="2520000" cy="27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Bildplatzhalter 7"/>
          <p:cNvSpPr>
            <a:spLocks noGrp="1" noChangeAspect="1"/>
          </p:cNvSpPr>
          <p:nvPr>
            <p:ph type="pic" sz="quarter" idx="20"/>
          </p:nvPr>
        </p:nvSpPr>
        <p:spPr>
          <a:xfrm>
            <a:off x="6695688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393462" y="3214800"/>
            <a:ext cx="216000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0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393462" y="3600000"/>
            <a:ext cx="2160000" cy="11942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78097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482226" y="2315783"/>
            <a:ext cx="2016000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2BEE-EAFC-A543-8319-FEDE407DF2B5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080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840865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4" name="Rechteck 23"/>
          <p:cNvSpPr/>
          <p:nvPr userDrawn="1"/>
        </p:nvSpPr>
        <p:spPr>
          <a:xfrm>
            <a:off x="2545454" y="2315783"/>
            <a:ext cx="2016000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2904093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6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779437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7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79437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8" name="Rechteck 27"/>
          <p:cNvSpPr/>
          <p:nvPr userDrawn="1"/>
        </p:nvSpPr>
        <p:spPr>
          <a:xfrm>
            <a:off x="4608682" y="2315783"/>
            <a:ext cx="2016000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9" name="Bildplatzhalter 7"/>
          <p:cNvSpPr>
            <a:spLocks noGrp="1" noChangeAspect="1"/>
          </p:cNvSpPr>
          <p:nvPr>
            <p:ph type="pic" sz="quarter" idx="20"/>
          </p:nvPr>
        </p:nvSpPr>
        <p:spPr>
          <a:xfrm>
            <a:off x="4967321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30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4844560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31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4844560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32" name="Rechteck 31"/>
          <p:cNvSpPr/>
          <p:nvPr userDrawn="1"/>
        </p:nvSpPr>
        <p:spPr>
          <a:xfrm>
            <a:off x="6671909" y="2315783"/>
            <a:ext cx="2016000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Bildplatzhalter 7"/>
          <p:cNvSpPr>
            <a:spLocks noGrp="1" noChangeAspect="1"/>
          </p:cNvSpPr>
          <p:nvPr>
            <p:ph type="pic" sz="quarter" idx="23"/>
          </p:nvPr>
        </p:nvSpPr>
        <p:spPr>
          <a:xfrm>
            <a:off x="7030548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34" name="Textplatzhalt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6909683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35" name="Textplatzhalt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6909683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49720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6D8C-ABBC-6447-95FF-8FF2A419663D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080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65125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01E33-B02E-9145-8B57-2AC6FE9E1DF2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02492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9"/>
            <a:ext cx="2136071" cy="431998"/>
          </a:xfrm>
          <a:prstGeom prst="rect">
            <a:avLst/>
          </a:prstGeom>
        </p:spPr>
      </p:pic>
      <p:sp>
        <p:nvSpPr>
          <p:cNvPr id="13" name="Textplatzhalt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2174400" y="4168800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</a:t>
            </a:r>
            <a:endParaRPr lang="de-DE" dirty="0"/>
          </a:p>
        </p:txBody>
      </p:sp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396000" y="21240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7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325600"/>
            <a:ext cx="3290054" cy="216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9" name="Textfeld 8"/>
          <p:cNvSpPr txBox="1"/>
          <p:nvPr userDrawn="1"/>
        </p:nvSpPr>
        <p:spPr>
          <a:xfrm>
            <a:off x="2174400" y="2757600"/>
            <a:ext cx="2211862" cy="8089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/>
              <a:t>e-mail</a:t>
            </a:r>
            <a:r>
              <a:rPr lang="de-DE" dirty="0"/>
              <a:t>	</a:t>
            </a:r>
          </a:p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/>
              <a:t>phone </a:t>
            </a:r>
            <a:r>
              <a:rPr lang="de-DE" dirty="0"/>
              <a:t>	+49 (0) 711 685-</a:t>
            </a: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/>
              <a:t>fax </a:t>
            </a:r>
            <a:r>
              <a:rPr lang="de-DE" dirty="0"/>
              <a:t>	+49 (0) 711 685-</a:t>
            </a:r>
          </a:p>
        </p:txBody>
      </p:sp>
      <p:sp>
        <p:nvSpPr>
          <p:cNvPr id="8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832914" y="3001893"/>
            <a:ext cx="649267" cy="23833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3832914" y="3249157"/>
            <a:ext cx="649267" cy="23833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11" name="Textfeld 10"/>
          <p:cNvSpPr txBox="1"/>
          <p:nvPr userDrawn="1"/>
        </p:nvSpPr>
        <p:spPr>
          <a:xfrm>
            <a:off x="2174400" y="3693600"/>
            <a:ext cx="2500012" cy="2186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/>
              <a:t>Universität Stuttgart</a:t>
            </a:r>
            <a:endParaRPr lang="de-DE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74400" y="3912292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Abteilung oder Institutsname</a:t>
            </a:r>
            <a:endParaRPr lang="de-DE" dirty="0"/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17045" y="2757117"/>
            <a:ext cx="2747409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16" name="Textfeld 15"/>
          <p:cNvSpPr txBox="1"/>
          <p:nvPr userDrawn="1"/>
        </p:nvSpPr>
        <p:spPr>
          <a:xfrm>
            <a:off x="410400" y="1508400"/>
            <a:ext cx="2160000" cy="32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 sz="2000" b="1" dirty="0" err="1"/>
              <a:t>Contact</a:t>
            </a:r>
            <a:r>
              <a:rPr lang="de-DE" sz="2000" b="1" baseline="0" dirty="0"/>
              <a:t> Details</a:t>
            </a:r>
            <a:endParaRPr lang="de-DE" sz="2000" b="1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3" t="1" b="-1"/>
          <a:stretch/>
        </p:blipFill>
        <p:spPr>
          <a:xfrm>
            <a:off x="914400" y="656409"/>
            <a:ext cx="1628471" cy="16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96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Instit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9"/>
            <a:ext cx="2136071" cy="431998"/>
          </a:xfrm>
          <a:prstGeom prst="rect">
            <a:avLst/>
          </a:prstGeom>
        </p:spPr>
      </p:pic>
      <p:sp>
        <p:nvSpPr>
          <p:cNvPr id="7" name="Bildplatzhalter 6"/>
          <p:cNvSpPr>
            <a:spLocks noGrp="1"/>
          </p:cNvSpPr>
          <p:nvPr>
            <p:ph type="pic" sz="quarter" idx="14" hasCustomPrompt="1"/>
          </p:nvPr>
        </p:nvSpPr>
        <p:spPr>
          <a:xfrm>
            <a:off x="7253288" y="5256213"/>
            <a:ext cx="1422400" cy="304800"/>
          </a:xfrm>
        </p:spPr>
        <p:txBody>
          <a:bodyPr/>
          <a:lstStyle>
            <a:lvl1pPr marL="0" indent="0">
              <a:buFontTx/>
              <a:buNone/>
              <a:defRPr sz="1100" baseline="0"/>
            </a:lvl1pPr>
          </a:lstStyle>
          <a:p>
            <a:r>
              <a:rPr lang="de-DE" dirty="0" err="1"/>
              <a:t>Sublogo</a:t>
            </a:r>
            <a:r>
              <a:rPr lang="de-DE" dirty="0"/>
              <a:t> einfügen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407600"/>
            <a:ext cx="9144000" cy="3681925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4000" y="649575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/>
              <a:t>Institutsname max. 2-zeilig, bitte hier klicken und überschreiben</a:t>
            </a:r>
            <a:endParaRPr lang="de-DE" dirty="0"/>
          </a:p>
        </p:txBody>
      </p:sp>
      <p:sp>
        <p:nvSpPr>
          <p:cNvPr id="2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4970585" y="1004399"/>
            <a:ext cx="3911553" cy="3911553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1260000" anchor="b" anchorCtr="0">
            <a:noAutofit/>
          </a:bodyPr>
          <a:lstStyle>
            <a:lvl1pPr marL="0" indent="0" algn="l">
              <a:lnSpc>
                <a:spcPct val="90000"/>
              </a:lnSpc>
              <a:defRPr sz="2700" b="1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durch Klicken </a:t>
            </a:r>
            <a:br>
              <a:rPr lang="de-DE" dirty="0"/>
            </a:br>
            <a:r>
              <a:rPr lang="de-DE" dirty="0"/>
              <a:t>hinzufügen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60887" y="3248562"/>
            <a:ext cx="2898507" cy="4284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84253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k object 16"/>
          <p:cNvSpPr/>
          <p:nvPr userDrawn="1"/>
        </p:nvSpPr>
        <p:spPr>
          <a:xfrm>
            <a:off x="0" y="246184"/>
            <a:ext cx="9144000" cy="5715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 dirty="0"/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9"/>
            <a:ext cx="2136071" cy="431998"/>
          </a:xfrm>
          <a:prstGeom prst="rect">
            <a:avLst/>
          </a:prstGeom>
        </p:spPr>
      </p:pic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10400" y="2124000"/>
            <a:ext cx="1440000" cy="1440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7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325600"/>
            <a:ext cx="3290054" cy="216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9" name="Textfeld 8"/>
          <p:cNvSpPr txBox="1"/>
          <p:nvPr userDrawn="1"/>
        </p:nvSpPr>
        <p:spPr>
          <a:xfrm>
            <a:off x="2174400" y="2757600"/>
            <a:ext cx="2211862" cy="8089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fr-FR">
                <a:solidFill>
                  <a:schemeClr val="bg1"/>
                </a:solidFill>
              </a:rPr>
              <a:t>e-mail	</a:t>
            </a:r>
          </a:p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fr-FR">
                <a:solidFill>
                  <a:schemeClr val="bg1"/>
                </a:solidFill>
              </a:rPr>
              <a:t>phone 	+49 (0) 711 685-</a:t>
            </a:r>
          </a:p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fr-FR">
                <a:solidFill>
                  <a:schemeClr val="bg1"/>
                </a:solidFill>
              </a:rPr>
              <a:t>fax 	+49 (0) 711 685-</a:t>
            </a:r>
          </a:p>
        </p:txBody>
      </p:sp>
      <p:sp>
        <p:nvSpPr>
          <p:cNvPr id="8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832914" y="3001893"/>
            <a:ext cx="649267" cy="23833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3832914" y="3249157"/>
            <a:ext cx="649267" cy="23833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11" name="Textfeld 10"/>
          <p:cNvSpPr txBox="1"/>
          <p:nvPr userDrawn="1"/>
        </p:nvSpPr>
        <p:spPr>
          <a:xfrm>
            <a:off x="2174400" y="3693600"/>
            <a:ext cx="2500012" cy="2186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>
                <a:solidFill>
                  <a:schemeClr val="bg1"/>
                </a:solidFill>
              </a:rPr>
              <a:t>Universität Stuttgart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74400" y="3912292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Abteilung oder Institutsname</a:t>
            </a:r>
            <a:endParaRPr lang="de-DE" dirty="0"/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17045" y="2757117"/>
            <a:ext cx="2747409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16" name="Textfeld 15"/>
          <p:cNvSpPr txBox="1"/>
          <p:nvPr userDrawn="1"/>
        </p:nvSpPr>
        <p:spPr>
          <a:xfrm>
            <a:off x="410400" y="1506972"/>
            <a:ext cx="2160000" cy="32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 sz="2000" b="1" dirty="0" err="1">
                <a:solidFill>
                  <a:schemeClr val="bg1"/>
                </a:solidFill>
              </a:rPr>
              <a:t>Contact</a:t>
            </a:r>
            <a:r>
              <a:rPr lang="de-DE" sz="2000" b="1" dirty="0">
                <a:solidFill>
                  <a:schemeClr val="bg1"/>
                </a:solidFill>
              </a:rPr>
              <a:t> Details</a:t>
            </a:r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2174400" y="4168014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</a:t>
            </a:r>
            <a:endParaRPr lang="de-DE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3" t="1" b="-1"/>
          <a:stretch/>
        </p:blipFill>
        <p:spPr>
          <a:xfrm>
            <a:off x="914400" y="656409"/>
            <a:ext cx="1628471" cy="16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205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itute_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9"/>
            <a:ext cx="2136071" cy="431998"/>
          </a:xfrm>
          <a:prstGeom prst="rect">
            <a:avLst/>
          </a:prstGeom>
        </p:spPr>
      </p:pic>
      <p:sp>
        <p:nvSpPr>
          <p:cNvPr id="13" name="Textplatzhalt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2174400" y="4168800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</a:t>
            </a:r>
            <a:endParaRPr lang="de-DE" dirty="0"/>
          </a:p>
        </p:txBody>
      </p:sp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396000" y="21240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7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325600"/>
            <a:ext cx="3290054" cy="216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9" name="Textfeld 8"/>
          <p:cNvSpPr txBox="1"/>
          <p:nvPr userDrawn="1"/>
        </p:nvSpPr>
        <p:spPr>
          <a:xfrm>
            <a:off x="2174400" y="2757600"/>
            <a:ext cx="2211862" cy="8089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/>
              <a:t>e-mail</a:t>
            </a:r>
            <a:r>
              <a:rPr lang="de-DE" dirty="0"/>
              <a:t>	</a:t>
            </a:r>
          </a:p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/>
              <a:t>phone </a:t>
            </a:r>
            <a:r>
              <a:rPr lang="de-DE" dirty="0"/>
              <a:t>	+49 (0) 711 685-</a:t>
            </a: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/>
              <a:t>fax </a:t>
            </a:r>
            <a:r>
              <a:rPr lang="de-DE" dirty="0"/>
              <a:t>	+49 (0) 711 685-</a:t>
            </a:r>
          </a:p>
        </p:txBody>
      </p:sp>
      <p:sp>
        <p:nvSpPr>
          <p:cNvPr id="8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832914" y="3001893"/>
            <a:ext cx="649267" cy="23833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3832914" y="3249157"/>
            <a:ext cx="649267" cy="23833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11" name="Textfeld 10"/>
          <p:cNvSpPr txBox="1"/>
          <p:nvPr userDrawn="1"/>
        </p:nvSpPr>
        <p:spPr>
          <a:xfrm>
            <a:off x="2174400" y="3693600"/>
            <a:ext cx="2500012" cy="2186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/>
              <a:t>Universität Stuttgart</a:t>
            </a:r>
            <a:endParaRPr lang="de-DE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74400" y="3912292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Abteilung oder Institutsname</a:t>
            </a:r>
            <a:endParaRPr lang="de-DE" dirty="0"/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17045" y="2757117"/>
            <a:ext cx="2747409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16" name="Textfeld 15"/>
          <p:cNvSpPr txBox="1"/>
          <p:nvPr userDrawn="1"/>
        </p:nvSpPr>
        <p:spPr>
          <a:xfrm>
            <a:off x="410400" y="1508400"/>
            <a:ext cx="2160000" cy="32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 sz="2000" b="1" dirty="0" err="1"/>
              <a:t>Contact</a:t>
            </a:r>
            <a:r>
              <a:rPr lang="de-DE" sz="2000" b="1" dirty="0"/>
              <a:t> Details</a:t>
            </a:r>
          </a:p>
        </p:txBody>
      </p:sp>
      <p:sp>
        <p:nvSpPr>
          <p:cNvPr id="18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4000" y="649575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/>
            </a:lvl1pPr>
          </a:lstStyle>
          <a:p>
            <a:pPr lvl="0"/>
            <a:r>
              <a:rPr lang="de-DE" dirty="0"/>
              <a:t>IPVS</a:t>
            </a:r>
          </a:p>
        </p:txBody>
      </p:sp>
    </p:spTree>
    <p:extLst>
      <p:ext uri="{BB962C8B-B14F-4D97-AF65-F5344CB8AC3E}">
        <p14:creationId xmlns:p14="http://schemas.microsoft.com/office/powerpoint/2010/main" val="7642042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itute_Schluss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k object 16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 dirty="0"/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9"/>
            <a:ext cx="2136071" cy="431998"/>
          </a:xfrm>
          <a:prstGeom prst="rect">
            <a:avLst/>
          </a:prstGeom>
        </p:spPr>
      </p:pic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10400" y="2124000"/>
            <a:ext cx="1440000" cy="1440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7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325600"/>
            <a:ext cx="3290054" cy="216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9" name="Textfeld 8"/>
          <p:cNvSpPr txBox="1"/>
          <p:nvPr userDrawn="1"/>
        </p:nvSpPr>
        <p:spPr>
          <a:xfrm>
            <a:off x="2174400" y="2757600"/>
            <a:ext cx="2211862" cy="8089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fr-FR" dirty="0">
                <a:solidFill>
                  <a:schemeClr val="bg1"/>
                </a:solidFill>
              </a:rPr>
              <a:t>e-mail	</a:t>
            </a:r>
          </a:p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fr-FR" dirty="0">
                <a:solidFill>
                  <a:schemeClr val="bg1"/>
                </a:solidFill>
              </a:rPr>
              <a:t>phone 	+49 (0) 711 685-</a:t>
            </a:r>
          </a:p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fr-FR" dirty="0">
                <a:solidFill>
                  <a:schemeClr val="bg1"/>
                </a:solidFill>
              </a:rPr>
              <a:t>office	2.463</a:t>
            </a:r>
          </a:p>
        </p:txBody>
      </p:sp>
      <p:sp>
        <p:nvSpPr>
          <p:cNvPr id="8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832914" y="3001893"/>
            <a:ext cx="649267" cy="23833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11" name="Textfeld 10"/>
          <p:cNvSpPr txBox="1"/>
          <p:nvPr userDrawn="1"/>
        </p:nvSpPr>
        <p:spPr>
          <a:xfrm>
            <a:off x="2174400" y="3693600"/>
            <a:ext cx="2500012" cy="2186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>
                <a:solidFill>
                  <a:schemeClr val="bg1"/>
                </a:solidFill>
              </a:rPr>
              <a:t>Universität Stuttgart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74400" y="3912292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Abteilung oder Institutsname</a:t>
            </a:r>
            <a:endParaRPr lang="de-DE" dirty="0"/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17045" y="2757117"/>
            <a:ext cx="2747409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16" name="Textfeld 15"/>
          <p:cNvSpPr txBox="1"/>
          <p:nvPr userDrawn="1"/>
        </p:nvSpPr>
        <p:spPr>
          <a:xfrm>
            <a:off x="410400" y="1506972"/>
            <a:ext cx="2160000" cy="32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 sz="2000" b="1" dirty="0" err="1">
                <a:solidFill>
                  <a:schemeClr val="bg1"/>
                </a:solidFill>
              </a:rPr>
              <a:t>Contact</a:t>
            </a:r>
            <a:r>
              <a:rPr lang="de-DE" sz="2000" b="1" dirty="0">
                <a:solidFill>
                  <a:schemeClr val="bg1"/>
                </a:solidFill>
              </a:rPr>
              <a:t> Details</a:t>
            </a:r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2174400" y="4168014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</a:t>
            </a:r>
            <a:endParaRPr lang="de-DE" dirty="0"/>
          </a:p>
        </p:txBody>
      </p:sp>
      <p:sp>
        <p:nvSpPr>
          <p:cNvPr id="17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4000" y="649575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IPVS</a:t>
            </a:r>
          </a:p>
        </p:txBody>
      </p:sp>
    </p:spTree>
    <p:extLst>
      <p:ext uri="{BB962C8B-B14F-4D97-AF65-F5344CB8AC3E}">
        <p14:creationId xmlns:p14="http://schemas.microsoft.com/office/powerpoint/2010/main" val="234374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DBE79-1D5C-2E4C-BAB3-A3AC05CF6192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080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1450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k object 16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 dirty="0"/>
          </a:p>
        </p:txBody>
      </p:sp>
      <p:sp>
        <p:nvSpPr>
          <p:cNvPr id="8" name="bk object 17"/>
          <p:cNvSpPr/>
          <p:nvPr userDrawn="1"/>
        </p:nvSpPr>
        <p:spPr>
          <a:xfrm>
            <a:off x="1279949" y="0"/>
            <a:ext cx="6544309" cy="3926204"/>
          </a:xfrm>
          <a:custGeom>
            <a:avLst/>
            <a:gdLst/>
            <a:ahLst/>
            <a:cxnLst/>
            <a:rect l="l" t="t" r="r" b="b"/>
            <a:pathLst>
              <a:path w="6544309" h="3926204">
                <a:moveTo>
                  <a:pt x="68016" y="0"/>
                </a:moveTo>
                <a:lnTo>
                  <a:pt x="42823" y="123182"/>
                </a:lnTo>
                <a:lnTo>
                  <a:pt x="10846" y="385553"/>
                </a:lnTo>
                <a:lnTo>
                  <a:pt x="0" y="653897"/>
                </a:lnTo>
                <a:lnTo>
                  <a:pt x="10846" y="922242"/>
                </a:lnTo>
                <a:lnTo>
                  <a:pt x="42823" y="1184612"/>
                </a:lnTo>
                <a:lnTo>
                  <a:pt x="95089" y="1440166"/>
                </a:lnTo>
                <a:lnTo>
                  <a:pt x="166802" y="1688062"/>
                </a:lnTo>
                <a:lnTo>
                  <a:pt x="257120" y="1927457"/>
                </a:lnTo>
                <a:lnTo>
                  <a:pt x="365200" y="2157510"/>
                </a:lnTo>
                <a:lnTo>
                  <a:pt x="490201" y="2377378"/>
                </a:lnTo>
                <a:lnTo>
                  <a:pt x="631281" y="2586220"/>
                </a:lnTo>
                <a:lnTo>
                  <a:pt x="787597" y="2783193"/>
                </a:lnTo>
                <a:lnTo>
                  <a:pt x="958308" y="2967456"/>
                </a:lnTo>
                <a:lnTo>
                  <a:pt x="1142571" y="3138167"/>
                </a:lnTo>
                <a:lnTo>
                  <a:pt x="1339545" y="3294482"/>
                </a:lnTo>
                <a:lnTo>
                  <a:pt x="1548387" y="3435561"/>
                </a:lnTo>
                <a:lnTo>
                  <a:pt x="1768256" y="3560562"/>
                </a:lnTo>
                <a:lnTo>
                  <a:pt x="1998308" y="3668642"/>
                </a:lnTo>
                <a:lnTo>
                  <a:pt x="2237703" y="3758959"/>
                </a:lnTo>
                <a:lnTo>
                  <a:pt x="2485598" y="3830671"/>
                </a:lnTo>
                <a:lnTo>
                  <a:pt x="2741151" y="3882937"/>
                </a:lnTo>
                <a:lnTo>
                  <a:pt x="3003520" y="3914914"/>
                </a:lnTo>
                <a:lnTo>
                  <a:pt x="3271862" y="3925760"/>
                </a:lnTo>
                <a:lnTo>
                  <a:pt x="3540207" y="3914914"/>
                </a:lnTo>
                <a:lnTo>
                  <a:pt x="3802577" y="3882937"/>
                </a:lnTo>
                <a:lnTo>
                  <a:pt x="4058131" y="3830671"/>
                </a:lnTo>
                <a:lnTo>
                  <a:pt x="4306027" y="3758959"/>
                </a:lnTo>
                <a:lnTo>
                  <a:pt x="4545422" y="3668642"/>
                </a:lnTo>
                <a:lnTo>
                  <a:pt x="4775475" y="3560562"/>
                </a:lnTo>
                <a:lnTo>
                  <a:pt x="4995343" y="3435561"/>
                </a:lnTo>
                <a:lnTo>
                  <a:pt x="5204185" y="3294482"/>
                </a:lnTo>
                <a:lnTo>
                  <a:pt x="5401159" y="3138167"/>
                </a:lnTo>
                <a:lnTo>
                  <a:pt x="5585421" y="2967456"/>
                </a:lnTo>
                <a:lnTo>
                  <a:pt x="5756132" y="2783193"/>
                </a:lnTo>
                <a:lnTo>
                  <a:pt x="5912448" y="2586220"/>
                </a:lnTo>
                <a:lnTo>
                  <a:pt x="6053527" y="2377378"/>
                </a:lnTo>
                <a:lnTo>
                  <a:pt x="6178527" y="2157510"/>
                </a:lnTo>
                <a:lnTo>
                  <a:pt x="6286607" y="1927457"/>
                </a:lnTo>
                <a:lnTo>
                  <a:pt x="6376924" y="1688062"/>
                </a:lnTo>
                <a:lnTo>
                  <a:pt x="6448637" y="1440166"/>
                </a:lnTo>
                <a:lnTo>
                  <a:pt x="6500902" y="1184612"/>
                </a:lnTo>
                <a:lnTo>
                  <a:pt x="6532879" y="922242"/>
                </a:lnTo>
                <a:lnTo>
                  <a:pt x="6543725" y="653897"/>
                </a:lnTo>
                <a:lnTo>
                  <a:pt x="6532879" y="385553"/>
                </a:lnTo>
                <a:lnTo>
                  <a:pt x="6500902" y="123182"/>
                </a:lnTo>
                <a:lnTo>
                  <a:pt x="6475709" y="0"/>
                </a:lnTo>
                <a:lnTo>
                  <a:pt x="68016" y="0"/>
                </a:lnTo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800" y="900000"/>
            <a:ext cx="4118110" cy="13608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422800" y="629826"/>
            <a:ext cx="4118110" cy="221599"/>
          </a:xfrm>
        </p:spPr>
        <p:txBody>
          <a:bodyPr>
            <a:noAutofit/>
          </a:bodyPr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Kapitel</a:t>
            </a:r>
          </a:p>
        </p:txBody>
      </p:sp>
    </p:spTree>
    <p:extLst>
      <p:ext uri="{BB962C8B-B14F-4D97-AF65-F5344CB8AC3E}">
        <p14:creationId xmlns:p14="http://schemas.microsoft.com/office/powerpoint/2010/main" val="2710761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Unterkapi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99" y="2250000"/>
            <a:ext cx="5526581" cy="900000"/>
          </a:xfrm>
        </p:spPr>
        <p:txBody>
          <a:bodyPr anchor="t" anchorCtr="0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422800" y="1944000"/>
            <a:ext cx="3026729" cy="221599"/>
          </a:xfrm>
        </p:spPr>
        <p:txBody>
          <a:bodyPr>
            <a:noAutofit/>
          </a:bodyPr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Unterkapitel</a:t>
            </a:r>
          </a:p>
        </p:txBody>
      </p:sp>
    </p:spTree>
    <p:extLst>
      <p:ext uri="{BB962C8B-B14F-4D97-AF65-F5344CB8AC3E}">
        <p14:creationId xmlns:p14="http://schemas.microsoft.com/office/powerpoint/2010/main" val="3178261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EAECD-ADAA-684A-A80A-A2FE15342BA0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5" name="object 2"/>
          <p:cNvSpPr/>
          <p:nvPr userDrawn="1"/>
        </p:nvSpPr>
        <p:spPr>
          <a:xfrm>
            <a:off x="410148" y="-91410"/>
            <a:ext cx="7198359" cy="4796155"/>
          </a:xfrm>
          <a:custGeom>
            <a:avLst/>
            <a:gdLst/>
            <a:ahLst/>
            <a:cxnLst/>
            <a:rect l="l" t="t" r="r" b="b"/>
            <a:pathLst>
              <a:path w="7198359" h="4796155">
                <a:moveTo>
                  <a:pt x="6992384" y="0"/>
                </a:moveTo>
                <a:lnTo>
                  <a:pt x="205721" y="0"/>
                </a:lnTo>
                <a:lnTo>
                  <a:pt x="183482" y="58947"/>
                </a:lnTo>
                <a:lnTo>
                  <a:pt x="104598" y="331632"/>
                </a:lnTo>
                <a:lnTo>
                  <a:pt x="47105" y="612741"/>
                </a:lnTo>
                <a:lnTo>
                  <a:pt x="11930" y="901348"/>
                </a:lnTo>
                <a:lnTo>
                  <a:pt x="0" y="1196526"/>
                </a:lnTo>
                <a:lnTo>
                  <a:pt x="11930" y="1491704"/>
                </a:lnTo>
                <a:lnTo>
                  <a:pt x="47105" y="1780311"/>
                </a:lnTo>
                <a:lnTo>
                  <a:pt x="104598" y="2061420"/>
                </a:lnTo>
                <a:lnTo>
                  <a:pt x="183482" y="2334105"/>
                </a:lnTo>
                <a:lnTo>
                  <a:pt x="282831" y="2597440"/>
                </a:lnTo>
                <a:lnTo>
                  <a:pt x="401719" y="2850498"/>
                </a:lnTo>
                <a:lnTo>
                  <a:pt x="539220" y="3092354"/>
                </a:lnTo>
                <a:lnTo>
                  <a:pt x="694408" y="3322080"/>
                </a:lnTo>
                <a:lnTo>
                  <a:pt x="866356" y="3538751"/>
                </a:lnTo>
                <a:lnTo>
                  <a:pt x="1054138" y="3741441"/>
                </a:lnTo>
                <a:lnTo>
                  <a:pt x="1256827" y="3929223"/>
                </a:lnTo>
                <a:lnTo>
                  <a:pt x="1473498" y="4101171"/>
                </a:lnTo>
                <a:lnTo>
                  <a:pt x="1703225" y="4256358"/>
                </a:lnTo>
                <a:lnTo>
                  <a:pt x="1945080" y="4393859"/>
                </a:lnTo>
                <a:lnTo>
                  <a:pt x="2198139" y="4512748"/>
                </a:lnTo>
                <a:lnTo>
                  <a:pt x="2461473" y="4612097"/>
                </a:lnTo>
                <a:lnTo>
                  <a:pt x="2734158" y="4690981"/>
                </a:lnTo>
                <a:lnTo>
                  <a:pt x="3015267" y="4748474"/>
                </a:lnTo>
                <a:lnTo>
                  <a:pt x="3303874" y="4783648"/>
                </a:lnTo>
                <a:lnTo>
                  <a:pt x="3599053" y="4795579"/>
                </a:lnTo>
                <a:lnTo>
                  <a:pt x="3894231" y="4783648"/>
                </a:lnTo>
                <a:lnTo>
                  <a:pt x="4182838" y="4748474"/>
                </a:lnTo>
                <a:lnTo>
                  <a:pt x="4463947" y="4690981"/>
                </a:lnTo>
                <a:lnTo>
                  <a:pt x="4736632" y="4612097"/>
                </a:lnTo>
                <a:lnTo>
                  <a:pt x="4999966" y="4512748"/>
                </a:lnTo>
                <a:lnTo>
                  <a:pt x="5253025" y="4393859"/>
                </a:lnTo>
                <a:lnTo>
                  <a:pt x="5494880" y="4256358"/>
                </a:lnTo>
                <a:lnTo>
                  <a:pt x="5724607" y="4101171"/>
                </a:lnTo>
                <a:lnTo>
                  <a:pt x="5941278" y="3929223"/>
                </a:lnTo>
                <a:lnTo>
                  <a:pt x="6143967" y="3741441"/>
                </a:lnTo>
                <a:lnTo>
                  <a:pt x="6331749" y="3538751"/>
                </a:lnTo>
                <a:lnTo>
                  <a:pt x="6503697" y="3322080"/>
                </a:lnTo>
                <a:lnTo>
                  <a:pt x="6658885" y="3092354"/>
                </a:lnTo>
                <a:lnTo>
                  <a:pt x="6796386" y="2850498"/>
                </a:lnTo>
                <a:lnTo>
                  <a:pt x="6915274" y="2597440"/>
                </a:lnTo>
                <a:lnTo>
                  <a:pt x="7014623" y="2334105"/>
                </a:lnTo>
                <a:lnTo>
                  <a:pt x="7093507" y="2061420"/>
                </a:lnTo>
                <a:lnTo>
                  <a:pt x="7151000" y="1780311"/>
                </a:lnTo>
                <a:lnTo>
                  <a:pt x="7186175" y="1491704"/>
                </a:lnTo>
                <a:lnTo>
                  <a:pt x="7198106" y="1196526"/>
                </a:lnTo>
                <a:lnTo>
                  <a:pt x="7186175" y="901348"/>
                </a:lnTo>
                <a:lnTo>
                  <a:pt x="7151000" y="612741"/>
                </a:lnTo>
                <a:lnTo>
                  <a:pt x="7093507" y="331632"/>
                </a:lnTo>
                <a:lnTo>
                  <a:pt x="7014623" y="58947"/>
                </a:lnTo>
                <a:lnTo>
                  <a:pt x="6992384" y="0"/>
                </a:lnTo>
                <a:close/>
              </a:path>
            </a:pathLst>
          </a:custGeom>
          <a:solidFill>
            <a:srgbClr val="323232"/>
          </a:solidFill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</a:pPr>
            <a:endParaRPr lang="de-DE" dirty="0"/>
          </a:p>
        </p:txBody>
      </p:sp>
      <p:sp>
        <p:nvSpPr>
          <p:cNvPr id="6" name="object 3"/>
          <p:cNvSpPr/>
          <p:nvPr userDrawn="1"/>
        </p:nvSpPr>
        <p:spPr>
          <a:xfrm>
            <a:off x="5559362" y="3040401"/>
            <a:ext cx="2049145" cy="2049145"/>
          </a:xfrm>
          <a:custGeom>
            <a:avLst/>
            <a:gdLst/>
            <a:ahLst/>
            <a:cxnLst/>
            <a:rect l="l" t="t" r="r" b="b"/>
            <a:pathLst>
              <a:path w="2049145" h="2049145">
                <a:moveTo>
                  <a:pt x="1024432" y="0"/>
                </a:moveTo>
                <a:lnTo>
                  <a:pt x="940414" y="3395"/>
                </a:lnTo>
                <a:lnTo>
                  <a:pt x="858266" y="13407"/>
                </a:lnTo>
                <a:lnTo>
                  <a:pt x="778251" y="29772"/>
                </a:lnTo>
                <a:lnTo>
                  <a:pt x="700635" y="52225"/>
                </a:lnTo>
                <a:lnTo>
                  <a:pt x="625679" y="80504"/>
                </a:lnTo>
                <a:lnTo>
                  <a:pt x="553649" y="114344"/>
                </a:lnTo>
                <a:lnTo>
                  <a:pt x="484808" y="153482"/>
                </a:lnTo>
                <a:lnTo>
                  <a:pt x="419418" y="197654"/>
                </a:lnTo>
                <a:lnTo>
                  <a:pt x="357745" y="246597"/>
                </a:lnTo>
                <a:lnTo>
                  <a:pt x="300051" y="300047"/>
                </a:lnTo>
                <a:lnTo>
                  <a:pt x="246601" y="357740"/>
                </a:lnTo>
                <a:lnTo>
                  <a:pt x="197657" y="419413"/>
                </a:lnTo>
                <a:lnTo>
                  <a:pt x="153485" y="484802"/>
                </a:lnTo>
                <a:lnTo>
                  <a:pt x="114346" y="553644"/>
                </a:lnTo>
                <a:lnTo>
                  <a:pt x="80505" y="625674"/>
                </a:lnTo>
                <a:lnTo>
                  <a:pt x="52226" y="700630"/>
                </a:lnTo>
                <a:lnTo>
                  <a:pt x="29773" y="778247"/>
                </a:lnTo>
                <a:lnTo>
                  <a:pt x="13408" y="858262"/>
                </a:lnTo>
                <a:lnTo>
                  <a:pt x="3396" y="940412"/>
                </a:lnTo>
                <a:lnTo>
                  <a:pt x="0" y="1024432"/>
                </a:lnTo>
                <a:lnTo>
                  <a:pt x="3396" y="1108453"/>
                </a:lnTo>
                <a:lnTo>
                  <a:pt x="13408" y="1190602"/>
                </a:lnTo>
                <a:lnTo>
                  <a:pt x="29773" y="1270617"/>
                </a:lnTo>
                <a:lnTo>
                  <a:pt x="52226" y="1348235"/>
                </a:lnTo>
                <a:lnTo>
                  <a:pt x="80505" y="1423190"/>
                </a:lnTo>
                <a:lnTo>
                  <a:pt x="114346" y="1495221"/>
                </a:lnTo>
                <a:lnTo>
                  <a:pt x="153485" y="1564063"/>
                </a:lnTo>
                <a:lnTo>
                  <a:pt x="197657" y="1629452"/>
                </a:lnTo>
                <a:lnTo>
                  <a:pt x="246601" y="1691125"/>
                </a:lnTo>
                <a:lnTo>
                  <a:pt x="300051" y="1748818"/>
                </a:lnTo>
                <a:lnTo>
                  <a:pt x="357745" y="1802268"/>
                </a:lnTo>
                <a:lnTo>
                  <a:pt x="419418" y="1851211"/>
                </a:lnTo>
                <a:lnTo>
                  <a:pt x="484808" y="1895383"/>
                </a:lnTo>
                <a:lnTo>
                  <a:pt x="553649" y="1934521"/>
                </a:lnTo>
                <a:lnTo>
                  <a:pt x="625679" y="1968361"/>
                </a:lnTo>
                <a:lnTo>
                  <a:pt x="700635" y="1996639"/>
                </a:lnTo>
                <a:lnTo>
                  <a:pt x="778251" y="2019093"/>
                </a:lnTo>
                <a:lnTo>
                  <a:pt x="858266" y="2035457"/>
                </a:lnTo>
                <a:lnTo>
                  <a:pt x="940414" y="2045469"/>
                </a:lnTo>
                <a:lnTo>
                  <a:pt x="1024432" y="2048865"/>
                </a:lnTo>
                <a:lnTo>
                  <a:pt x="1108453" y="2045469"/>
                </a:lnTo>
                <a:lnTo>
                  <a:pt x="1190602" y="2035457"/>
                </a:lnTo>
                <a:lnTo>
                  <a:pt x="1270617" y="2019093"/>
                </a:lnTo>
                <a:lnTo>
                  <a:pt x="1348235" y="1996639"/>
                </a:lnTo>
                <a:lnTo>
                  <a:pt x="1423190" y="1968361"/>
                </a:lnTo>
                <a:lnTo>
                  <a:pt x="1495221" y="1934521"/>
                </a:lnTo>
                <a:lnTo>
                  <a:pt x="1564063" y="1895383"/>
                </a:lnTo>
                <a:lnTo>
                  <a:pt x="1629452" y="1851211"/>
                </a:lnTo>
                <a:lnTo>
                  <a:pt x="1691125" y="1802268"/>
                </a:lnTo>
                <a:lnTo>
                  <a:pt x="1748818" y="1748818"/>
                </a:lnTo>
                <a:lnTo>
                  <a:pt x="1802268" y="1691125"/>
                </a:lnTo>
                <a:lnTo>
                  <a:pt x="1851211" y="1629452"/>
                </a:lnTo>
                <a:lnTo>
                  <a:pt x="1895383" y="1564063"/>
                </a:lnTo>
                <a:lnTo>
                  <a:pt x="1934521" y="1495221"/>
                </a:lnTo>
                <a:lnTo>
                  <a:pt x="1968361" y="1423190"/>
                </a:lnTo>
                <a:lnTo>
                  <a:pt x="1996639" y="1348235"/>
                </a:lnTo>
                <a:lnTo>
                  <a:pt x="2019093" y="1270617"/>
                </a:lnTo>
                <a:lnTo>
                  <a:pt x="2035457" y="1190602"/>
                </a:lnTo>
                <a:lnTo>
                  <a:pt x="2045469" y="1108453"/>
                </a:lnTo>
                <a:lnTo>
                  <a:pt x="2048865" y="1024432"/>
                </a:lnTo>
                <a:lnTo>
                  <a:pt x="2045469" y="940412"/>
                </a:lnTo>
                <a:lnTo>
                  <a:pt x="2035457" y="858262"/>
                </a:lnTo>
                <a:lnTo>
                  <a:pt x="2019093" y="778247"/>
                </a:lnTo>
                <a:lnTo>
                  <a:pt x="1996639" y="700630"/>
                </a:lnTo>
                <a:lnTo>
                  <a:pt x="1968361" y="625674"/>
                </a:lnTo>
                <a:lnTo>
                  <a:pt x="1934521" y="553644"/>
                </a:lnTo>
                <a:lnTo>
                  <a:pt x="1895383" y="484802"/>
                </a:lnTo>
                <a:lnTo>
                  <a:pt x="1851211" y="419413"/>
                </a:lnTo>
                <a:lnTo>
                  <a:pt x="1802268" y="357740"/>
                </a:lnTo>
                <a:lnTo>
                  <a:pt x="1748818" y="300047"/>
                </a:lnTo>
                <a:lnTo>
                  <a:pt x="1691125" y="246597"/>
                </a:lnTo>
                <a:lnTo>
                  <a:pt x="1629452" y="197654"/>
                </a:lnTo>
                <a:lnTo>
                  <a:pt x="1564063" y="153482"/>
                </a:lnTo>
                <a:lnTo>
                  <a:pt x="1495221" y="114344"/>
                </a:lnTo>
                <a:lnTo>
                  <a:pt x="1423190" y="80504"/>
                </a:lnTo>
                <a:lnTo>
                  <a:pt x="1348235" y="52225"/>
                </a:lnTo>
                <a:lnTo>
                  <a:pt x="1270617" y="29772"/>
                </a:lnTo>
                <a:lnTo>
                  <a:pt x="1190602" y="13407"/>
                </a:lnTo>
                <a:lnTo>
                  <a:pt x="1108453" y="3395"/>
                </a:lnTo>
                <a:lnTo>
                  <a:pt x="102443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 dirty="0"/>
          </a:p>
        </p:txBody>
      </p:sp>
      <p:sp>
        <p:nvSpPr>
          <p:cNvPr id="7" name="object 8"/>
          <p:cNvSpPr txBox="1"/>
          <p:nvPr userDrawn="1"/>
        </p:nvSpPr>
        <p:spPr>
          <a:xfrm>
            <a:off x="5907214" y="1625721"/>
            <a:ext cx="1295400" cy="30649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895"/>
              </a:lnSpc>
            </a:pPr>
            <a:r>
              <a:rPr lang="de-DE" sz="20000" b="1" dirty="0">
                <a:solidFill>
                  <a:srgbClr val="BFBFBF"/>
                </a:solidFill>
                <a:latin typeface="Arial"/>
                <a:cs typeface="Arial"/>
              </a:rPr>
              <a:t>„</a:t>
            </a:r>
            <a:endParaRPr lang="de-DE" sz="20000" dirty="0">
              <a:latin typeface="Arial"/>
              <a:cs typeface="Arial"/>
            </a:endParaRP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695600" y="936000"/>
            <a:ext cx="4834626" cy="1852276"/>
          </a:xfrm>
        </p:spPr>
        <p:txBody>
          <a:bodyPr anchor="b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200" b="1" baseline="0">
                <a:solidFill>
                  <a:schemeClr val="bg1"/>
                </a:solidFill>
              </a:defRPr>
            </a:lvl1pPr>
            <a:lvl2pPr>
              <a:defRPr sz="3400" b="1">
                <a:solidFill>
                  <a:schemeClr val="bg1"/>
                </a:solidFill>
              </a:defRPr>
            </a:lvl2pPr>
            <a:lvl3pPr>
              <a:defRPr sz="3400" b="1">
                <a:solidFill>
                  <a:schemeClr val="bg1"/>
                </a:solidFill>
              </a:defRPr>
            </a:lvl3pPr>
            <a:lvl4pPr>
              <a:defRPr sz="3400" b="1">
                <a:solidFill>
                  <a:schemeClr val="bg1"/>
                </a:solidFill>
              </a:defRPr>
            </a:lvl4pPr>
            <a:lvl5pPr>
              <a:defRPr sz="3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Zitat durch Klicken hinzufügen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695600" y="3024000"/>
            <a:ext cx="3805721" cy="463994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2549376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597025"/>
            <a:ext cx="3960000" cy="3492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5688" y="1597025"/>
            <a:ext cx="3960000" cy="34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8806F-27EC-CC46-A090-CB2EB318AF38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080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6624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000" y="1597026"/>
            <a:ext cx="3960000" cy="239148"/>
          </a:xfrm>
        </p:spPr>
        <p:txBody>
          <a:bodyPr anchor="b"/>
          <a:lstStyle>
            <a:lvl1pPr marL="0" indent="0">
              <a:buNone/>
              <a:defRPr sz="14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000" y="1909916"/>
            <a:ext cx="3960000" cy="31796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2590B-A2BC-5142-86C0-E468CE46D5F9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11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080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4715688" y="1597026"/>
            <a:ext cx="3960000" cy="239148"/>
          </a:xfrm>
        </p:spPr>
        <p:txBody>
          <a:bodyPr anchor="b"/>
          <a:lstStyle>
            <a:lvl1pPr marL="0" indent="0">
              <a:buNone/>
              <a:defRPr sz="14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15"/>
          </p:nvPr>
        </p:nvSpPr>
        <p:spPr>
          <a:xfrm>
            <a:off x="4715688" y="1909916"/>
            <a:ext cx="3960000" cy="31796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2460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er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597025"/>
            <a:ext cx="4176000" cy="3492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824D7-6530-FB4A-8F3E-75D516683B42}" type="datetime1">
              <a:rPr lang="de-DE" smtClean="0"/>
              <a:t>17.04.18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080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4895688" y="1597024"/>
            <a:ext cx="3780000" cy="1710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1" name="Bildplatzhalter 9"/>
          <p:cNvSpPr>
            <a:spLocks noGrp="1"/>
          </p:cNvSpPr>
          <p:nvPr>
            <p:ph type="pic" sz="quarter" idx="15"/>
          </p:nvPr>
        </p:nvSpPr>
        <p:spPr>
          <a:xfrm>
            <a:off x="4895688" y="3379525"/>
            <a:ext cx="3780000" cy="1710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841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8313" y="396000"/>
            <a:ext cx="8207375" cy="27829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13" y="1597025"/>
            <a:ext cx="8207375" cy="34925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54400" y="5418000"/>
            <a:ext cx="532800" cy="123111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>
              <a:defRPr lang="en-US" sz="800" smtClean="0"/>
            </a:lvl1pPr>
          </a:lstStyle>
          <a:p>
            <a:fld id="{AC1E8B1F-113D-D94B-A89D-171D9B477E7C}" type="datetime1">
              <a:rPr lang="de-DE" smtClean="0"/>
              <a:t>17.04.18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2226" y="5418000"/>
            <a:ext cx="6048000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Melanie Herschel, Sarah Oppold | IPVS/DE | University of Stuttgart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9200" y="5418000"/>
            <a:ext cx="223200" cy="126000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63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5" r:id="rId2"/>
    <p:sldLayoutId id="2147483662" r:id="rId3"/>
    <p:sldLayoutId id="2147483663" r:id="rId4"/>
    <p:sldLayoutId id="2147483676" r:id="rId5"/>
    <p:sldLayoutId id="2147483680" r:id="rId6"/>
    <p:sldLayoutId id="2147483664" r:id="rId7"/>
    <p:sldLayoutId id="2147483665" r:id="rId8"/>
    <p:sldLayoutId id="2147483677" r:id="rId9"/>
    <p:sldLayoutId id="2147483678" r:id="rId10"/>
    <p:sldLayoutId id="2147483679" r:id="rId11"/>
    <p:sldLayoutId id="2147483684" r:id="rId12"/>
    <p:sldLayoutId id="2147483685" r:id="rId13"/>
    <p:sldLayoutId id="2147483682" r:id="rId14"/>
    <p:sldLayoutId id="2147483681" r:id="rId15"/>
    <p:sldLayoutId id="2147483683" r:id="rId16"/>
    <p:sldLayoutId id="2147483666" r:id="rId17"/>
    <p:sldLayoutId id="2147483667" r:id="rId18"/>
    <p:sldLayoutId id="2147483686" r:id="rId19"/>
    <p:sldLayoutId id="2147483687" r:id="rId20"/>
    <p:sldLayoutId id="2147483688" r:id="rId21"/>
    <p:sldLayoutId id="2147483689" r:id="rId22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363" indent="-1841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536575" indent="-176213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20725" indent="-1841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96938" indent="-176213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06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orient="horz" pos="3206" userDrawn="1">
          <p15:clr>
            <a:srgbClr val="F26B43"/>
          </p15:clr>
        </p15:guide>
        <p15:guide id="4" pos="546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88" b="18588"/>
          <a:stretch>
            <a:fillRect/>
          </a:stretch>
        </p:blipFill>
        <p:spPr/>
      </p:pic>
      <p:sp>
        <p:nvSpPr>
          <p:cNvPr id="7" name="Titel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Data Engineering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Exercises</a:t>
            </a:r>
            <a:endParaRPr lang="de-DE" dirty="0"/>
          </a:p>
        </p:txBody>
      </p:sp>
      <p:sp>
        <p:nvSpPr>
          <p:cNvPr id="2" name="TextBox 1"/>
          <p:cNvSpPr txBox="1"/>
          <p:nvPr/>
        </p:nvSpPr>
        <p:spPr>
          <a:xfrm>
            <a:off x="1438183" y="594804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79388" indent="-179388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00204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76C9BA-2433-EC42-93B8-0D68EBC85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1D74BE-BBC1-3F4D-B86F-7C1B86B05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2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AF82311-C27C-BF4E-9AA9-B009B27809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914BA0F-FDAE-F14E-902E-4A3A61CFE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Commercials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5E66168-2228-3745-9B0C-EBC58ACFA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79580" y="1071124"/>
            <a:ext cx="4082820" cy="35251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D9D47CC-BFE4-A44B-A069-2E2F84143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456" y="2087604"/>
            <a:ext cx="1446052" cy="1446052"/>
          </a:xfrm>
          <a:prstGeom prst="rect">
            <a:avLst/>
          </a:prstGeom>
        </p:spPr>
      </p:pic>
      <p:sp>
        <p:nvSpPr>
          <p:cNvPr id="11" name="Striped Right Arrow 10">
            <a:extLst>
              <a:ext uri="{FF2B5EF4-FFF2-40B4-BE49-F238E27FC236}">
                <a16:creationId xmlns:a16="http://schemas.microsoft.com/office/drawing/2014/main" id="{64E67BCB-36D1-174A-BAE6-F9667F14FAD8}"/>
              </a:ext>
            </a:extLst>
          </p:cNvPr>
          <p:cNvSpPr/>
          <p:nvPr/>
        </p:nvSpPr>
        <p:spPr>
          <a:xfrm>
            <a:off x="3101578" y="2572049"/>
            <a:ext cx="809296" cy="523315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F8CD11-1E45-814B-B09F-EE244A267CB8}"/>
              </a:ext>
            </a:extLst>
          </p:cNvPr>
          <p:cNvSpPr txBox="1"/>
          <p:nvPr/>
        </p:nvSpPr>
        <p:spPr>
          <a:xfrm>
            <a:off x="482226" y="4938388"/>
            <a:ext cx="7767638" cy="4000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buClr>
                <a:schemeClr val="accent1"/>
              </a:buClr>
            </a:pPr>
            <a:r>
              <a:rPr lang="en-US" sz="1200" dirty="0"/>
              <a:t>Further information is available at: https://</a:t>
            </a:r>
            <a:r>
              <a:rPr lang="en-US" sz="1200" dirty="0" err="1"/>
              <a:t>www.ipvs.uni-stuttgart.de</a:t>
            </a:r>
            <a:r>
              <a:rPr lang="en-US" sz="1200" dirty="0"/>
              <a:t>/</a:t>
            </a:r>
            <a:r>
              <a:rPr lang="en-US" sz="1200" dirty="0" err="1"/>
              <a:t>abteilungen</a:t>
            </a:r>
            <a:r>
              <a:rPr lang="en-US" sz="1200" dirty="0"/>
              <a:t>/de/</a:t>
            </a:r>
          </a:p>
        </p:txBody>
      </p:sp>
    </p:spTree>
    <p:extLst>
      <p:ext uri="{BB962C8B-B14F-4D97-AF65-F5344CB8AC3E}">
        <p14:creationId xmlns:p14="http://schemas.microsoft.com/office/powerpoint/2010/main" val="2272903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Practice exam-like exercises</a:t>
            </a:r>
          </a:p>
          <a:p>
            <a:r>
              <a:rPr lang="en-US" dirty="0"/>
              <a:t>4 </a:t>
            </a:r>
            <a:r>
              <a:rPr lang="en-US" b="1" dirty="0"/>
              <a:t>exercise sheets</a:t>
            </a:r>
            <a:r>
              <a:rPr lang="en-US" dirty="0"/>
              <a:t> in total, available in ILIAS</a:t>
            </a:r>
          </a:p>
          <a:p>
            <a:r>
              <a:rPr lang="en-US" dirty="0"/>
              <a:t>Solve the exercises </a:t>
            </a:r>
            <a:r>
              <a:rPr lang="en-US" b="1" dirty="0"/>
              <a:t>individually</a:t>
            </a:r>
            <a:r>
              <a:rPr lang="en-US" dirty="0"/>
              <a:t> (best preparation for the exam)</a:t>
            </a:r>
          </a:p>
          <a:p>
            <a:r>
              <a:rPr lang="en-US" dirty="0"/>
              <a:t>Solutions will be presented by </a:t>
            </a:r>
            <a:r>
              <a:rPr lang="en-US" b="1" dirty="0"/>
              <a:t>students</a:t>
            </a:r>
            <a:r>
              <a:rPr lang="en-US" dirty="0"/>
              <a:t> during exercise class</a:t>
            </a:r>
          </a:p>
          <a:p>
            <a:pPr lvl="1"/>
            <a:r>
              <a:rPr lang="en-US" dirty="0"/>
              <a:t>At the beginning of each exercise class, </a:t>
            </a:r>
            <a:r>
              <a:rPr lang="en-US" b="1" dirty="0"/>
              <a:t>vote</a:t>
            </a:r>
            <a:r>
              <a:rPr lang="en-US" dirty="0"/>
              <a:t> for each exercise you have worked on and are ready to present</a:t>
            </a:r>
          </a:p>
          <a:p>
            <a:pPr lvl="1"/>
            <a:r>
              <a:rPr lang="en-US" dirty="0"/>
              <a:t>Among those who voted for the exercise, presenters will be </a:t>
            </a:r>
            <a:r>
              <a:rPr lang="en-US" b="1" dirty="0"/>
              <a:t>chosen at random</a:t>
            </a:r>
          </a:p>
          <a:p>
            <a:pPr lvl="1"/>
            <a:r>
              <a:rPr lang="en-US" dirty="0"/>
              <a:t>Votes will be revoked if you are selected for the presentation and have no solution</a:t>
            </a:r>
          </a:p>
          <a:p>
            <a:pPr lvl="1"/>
            <a:r>
              <a:rPr lang="en-US" dirty="0"/>
              <a:t>Solutions will not be graded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3</a:t>
            </a:fld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E5FF40-7D3B-484B-82F7-9D816CE792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Sheets</a:t>
            </a:r>
          </a:p>
        </p:txBody>
      </p:sp>
    </p:spTree>
    <p:extLst>
      <p:ext uri="{BB962C8B-B14F-4D97-AF65-F5344CB8AC3E}">
        <p14:creationId xmlns:p14="http://schemas.microsoft.com/office/powerpoint/2010/main" val="218710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FADF006-C378-834A-AADB-49FEE0DA5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Goals:</a:t>
            </a:r>
          </a:p>
          <a:p>
            <a:pPr lvl="1"/>
            <a:r>
              <a:rPr lang="en-US" dirty="0"/>
              <a:t>Practical application of concepts discussed in class</a:t>
            </a:r>
          </a:p>
          <a:p>
            <a:r>
              <a:rPr lang="en-US" dirty="0"/>
              <a:t>There will be three programming exercises on the exercise sheets</a:t>
            </a:r>
          </a:p>
          <a:p>
            <a:r>
              <a:rPr lang="en-US" dirty="0"/>
              <a:t>Solve the programming exercises in </a:t>
            </a:r>
            <a:r>
              <a:rPr lang="en-US" b="1" dirty="0"/>
              <a:t>groups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Form groups of </a:t>
            </a:r>
            <a:r>
              <a:rPr lang="en-US" b="1" dirty="0"/>
              <a:t>2-3 students </a:t>
            </a:r>
            <a:r>
              <a:rPr lang="en-US" dirty="0"/>
              <a:t>and send me the names of the members by email</a:t>
            </a:r>
          </a:p>
          <a:p>
            <a:pPr lvl="1"/>
            <a:r>
              <a:rPr lang="en-US" dirty="0"/>
              <a:t>I will then create groups in ILIAS and add the respective members</a:t>
            </a:r>
          </a:p>
          <a:p>
            <a:r>
              <a:rPr lang="en-US" dirty="0"/>
              <a:t>Solutions will be presented by </a:t>
            </a:r>
            <a:r>
              <a:rPr lang="en-US" b="1" dirty="0"/>
              <a:t>students</a:t>
            </a:r>
            <a:r>
              <a:rPr lang="en-US" dirty="0"/>
              <a:t> during exercise class:</a:t>
            </a:r>
          </a:p>
          <a:p>
            <a:pPr lvl="1"/>
            <a:r>
              <a:rPr lang="en-US" dirty="0"/>
              <a:t>Sketch your solution approach</a:t>
            </a:r>
          </a:p>
          <a:p>
            <a:pPr lvl="1"/>
            <a:r>
              <a:rPr lang="en-US" dirty="0"/>
              <a:t>Show your implementation</a:t>
            </a:r>
          </a:p>
          <a:p>
            <a:pPr lvl="1"/>
            <a:r>
              <a:rPr lang="en-US" dirty="0"/>
              <a:t>Present your program that produces a correct output and let it run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686232-7A19-AA4C-A151-51073D0E7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F44EB9-AC67-4641-9F7B-70706D7C0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4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8992AD-BD6A-E747-A763-CC0AAE410E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510AF11-8D65-A648-A143-96C2386DD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Exercises</a:t>
            </a:r>
          </a:p>
        </p:txBody>
      </p:sp>
    </p:spTree>
    <p:extLst>
      <p:ext uri="{BB962C8B-B14F-4D97-AF65-F5344CB8AC3E}">
        <p14:creationId xmlns:p14="http://schemas.microsoft.com/office/powerpoint/2010/main" val="3706595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00BEFF"/>
              </a:buClr>
            </a:pPr>
            <a:r>
              <a:rPr lang="de-DE" dirty="0">
                <a:solidFill>
                  <a:srgbClr val="323232"/>
                </a:solidFill>
              </a:rPr>
              <a:t>Take </a:t>
            </a:r>
            <a:r>
              <a:rPr lang="de-DE" dirty="0" err="1">
                <a:solidFill>
                  <a:srgbClr val="323232"/>
                </a:solidFill>
              </a:rPr>
              <a:t>place</a:t>
            </a:r>
            <a:r>
              <a:rPr lang="de-DE" dirty="0">
                <a:solidFill>
                  <a:srgbClr val="323232"/>
                </a:solidFill>
              </a:rPr>
              <a:t> </a:t>
            </a:r>
            <a:r>
              <a:rPr lang="de-DE" dirty="0" err="1">
                <a:solidFill>
                  <a:srgbClr val="323232"/>
                </a:solidFill>
              </a:rPr>
              <a:t>alternately</a:t>
            </a:r>
            <a:r>
              <a:rPr lang="de-DE" dirty="0">
                <a:solidFill>
                  <a:srgbClr val="323232"/>
                </a:solidFill>
              </a:rPr>
              <a:t> </a:t>
            </a:r>
            <a:r>
              <a:rPr lang="de-DE" dirty="0" err="1">
                <a:solidFill>
                  <a:srgbClr val="323232"/>
                </a:solidFill>
              </a:rPr>
              <a:t>with</a:t>
            </a:r>
            <a:r>
              <a:rPr lang="de-DE" dirty="0">
                <a:solidFill>
                  <a:srgbClr val="323232"/>
                </a:solidFill>
              </a:rPr>
              <a:t> </a:t>
            </a:r>
            <a:r>
              <a:rPr lang="de-DE" dirty="0" err="1">
                <a:solidFill>
                  <a:srgbClr val="323232"/>
                </a:solidFill>
              </a:rPr>
              <a:t>the</a:t>
            </a:r>
            <a:r>
              <a:rPr lang="de-DE" dirty="0">
                <a:solidFill>
                  <a:srgbClr val="323232"/>
                </a:solidFill>
              </a:rPr>
              <a:t> </a:t>
            </a:r>
            <a:r>
              <a:rPr lang="de-DE" dirty="0" err="1">
                <a:solidFill>
                  <a:srgbClr val="323232"/>
                </a:solidFill>
              </a:rPr>
              <a:t>lecture</a:t>
            </a:r>
            <a:r>
              <a:rPr lang="de-DE" dirty="0">
                <a:solidFill>
                  <a:srgbClr val="323232"/>
                </a:solidFill>
              </a:rPr>
              <a:t> on </a:t>
            </a:r>
            <a:r>
              <a:rPr lang="de-DE" b="1" dirty="0" err="1">
                <a:solidFill>
                  <a:srgbClr val="323232"/>
                </a:solidFill>
              </a:rPr>
              <a:t>Wednesdays</a:t>
            </a:r>
            <a:r>
              <a:rPr lang="de-DE" b="1" dirty="0">
                <a:solidFill>
                  <a:srgbClr val="323232"/>
                </a:solidFill>
              </a:rPr>
              <a:t> </a:t>
            </a:r>
            <a:r>
              <a:rPr lang="de-DE" b="1" dirty="0" err="1">
                <a:solidFill>
                  <a:srgbClr val="323232"/>
                </a:solidFill>
              </a:rPr>
              <a:t>from</a:t>
            </a:r>
            <a:r>
              <a:rPr lang="de-DE" b="1" dirty="0">
                <a:solidFill>
                  <a:srgbClr val="323232"/>
                </a:solidFill>
              </a:rPr>
              <a:t> 9:45 - 11:15 </a:t>
            </a:r>
            <a:r>
              <a:rPr lang="de-DE" b="1" dirty="0" err="1">
                <a:solidFill>
                  <a:srgbClr val="323232"/>
                </a:solidFill>
              </a:rPr>
              <a:t>and</a:t>
            </a:r>
            <a:r>
              <a:rPr lang="de-DE" b="1" dirty="0">
                <a:solidFill>
                  <a:srgbClr val="323232"/>
                </a:solidFill>
              </a:rPr>
              <a:t> 11:30 – 13:00 in </a:t>
            </a:r>
            <a:r>
              <a:rPr lang="de-DE" b="1" dirty="0" err="1">
                <a:solidFill>
                  <a:srgbClr val="323232"/>
                </a:solidFill>
              </a:rPr>
              <a:t>roo</a:t>
            </a:r>
            <a:r>
              <a:rPr lang="tr-TR" b="1" dirty="0"/>
              <a:t>m 0.463</a:t>
            </a:r>
          </a:p>
          <a:p>
            <a:pPr lvl="1">
              <a:buClr>
                <a:srgbClr val="00BEFF"/>
              </a:buClr>
            </a:pPr>
            <a:r>
              <a:rPr lang="tr-TR" dirty="0" err="1">
                <a:solidFill>
                  <a:srgbClr val="323232"/>
                </a:solidFill>
              </a:rPr>
              <a:t>See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b="1" dirty="0" err="1">
                <a:solidFill>
                  <a:srgbClr val="323232"/>
                </a:solidFill>
              </a:rPr>
              <a:t>schedule</a:t>
            </a:r>
            <a:r>
              <a:rPr lang="tr-TR" dirty="0">
                <a:solidFill>
                  <a:srgbClr val="323232"/>
                </a:solidFill>
              </a:rPr>
              <a:t> on </a:t>
            </a:r>
            <a:r>
              <a:rPr lang="tr-TR" dirty="0" err="1">
                <a:solidFill>
                  <a:srgbClr val="323232"/>
                </a:solidFill>
              </a:rPr>
              <a:t>next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slide</a:t>
            </a:r>
            <a:r>
              <a:rPr lang="tr-TR" dirty="0">
                <a:solidFill>
                  <a:srgbClr val="323232"/>
                </a:solidFill>
              </a:rPr>
              <a:t>, as </a:t>
            </a:r>
            <a:r>
              <a:rPr lang="tr-TR" dirty="0" err="1">
                <a:solidFill>
                  <a:srgbClr val="323232"/>
                </a:solidFill>
              </a:rPr>
              <a:t>some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irregularities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will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occur</a:t>
            </a:r>
            <a:endParaRPr lang="tr-TR" dirty="0">
              <a:solidFill>
                <a:srgbClr val="323232"/>
              </a:solidFill>
            </a:endParaRPr>
          </a:p>
          <a:p>
            <a:pPr>
              <a:buClr>
                <a:srgbClr val="00BEFF"/>
              </a:buClr>
            </a:pPr>
            <a:endParaRPr lang="tr-TR" sz="1000" dirty="0">
              <a:solidFill>
                <a:srgbClr val="323232"/>
              </a:solidFill>
            </a:endParaRPr>
          </a:p>
          <a:p>
            <a:pPr>
              <a:buClr>
                <a:srgbClr val="00BEFF"/>
              </a:buClr>
            </a:pPr>
            <a:r>
              <a:rPr lang="tr-TR" b="1" dirty="0">
                <a:solidFill>
                  <a:srgbClr val="323232"/>
                </a:solidFill>
              </a:rPr>
              <a:t>ILIAS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will</a:t>
            </a:r>
            <a:r>
              <a:rPr lang="tr-TR" dirty="0">
                <a:solidFill>
                  <a:srgbClr val="323232"/>
                </a:solidFill>
              </a:rPr>
              <a:t> be </a:t>
            </a:r>
            <a:r>
              <a:rPr lang="tr-TR" dirty="0" err="1">
                <a:solidFill>
                  <a:srgbClr val="323232"/>
                </a:solidFill>
              </a:rPr>
              <a:t>used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for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communication</a:t>
            </a:r>
            <a:r>
              <a:rPr lang="tr-TR" dirty="0">
                <a:solidFill>
                  <a:srgbClr val="323232"/>
                </a:solidFill>
              </a:rPr>
              <a:t> of </a:t>
            </a:r>
            <a:r>
              <a:rPr lang="tr-TR" dirty="0" err="1">
                <a:solidFill>
                  <a:srgbClr val="323232"/>
                </a:solidFill>
              </a:rPr>
              <a:t>information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and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course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material</a:t>
            </a:r>
            <a:endParaRPr lang="tr-TR" dirty="0">
              <a:solidFill>
                <a:srgbClr val="323232"/>
              </a:solidFill>
            </a:endParaRPr>
          </a:p>
          <a:p>
            <a:pPr lvl="1">
              <a:buClr>
                <a:srgbClr val="00BEFF"/>
              </a:buClr>
            </a:pPr>
            <a:r>
              <a:rPr lang="tr-TR" dirty="0" err="1">
                <a:solidFill>
                  <a:srgbClr val="323232"/>
                </a:solidFill>
              </a:rPr>
              <a:t>Join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the</a:t>
            </a:r>
            <a:r>
              <a:rPr lang="tr-TR" dirty="0">
                <a:solidFill>
                  <a:srgbClr val="323232"/>
                </a:solidFill>
              </a:rPr>
              <a:t> ILIAS </a:t>
            </a:r>
            <a:r>
              <a:rPr lang="tr-TR" dirty="0" err="1">
                <a:solidFill>
                  <a:srgbClr val="323232"/>
                </a:solidFill>
              </a:rPr>
              <a:t>course</a:t>
            </a:r>
            <a:r>
              <a:rPr lang="tr-TR" dirty="0">
                <a:solidFill>
                  <a:srgbClr val="323232"/>
                </a:solidFill>
              </a:rPr>
              <a:t> </a:t>
            </a:r>
            <a:r>
              <a:rPr lang="tr-TR" dirty="0" err="1">
                <a:solidFill>
                  <a:srgbClr val="323232"/>
                </a:solidFill>
              </a:rPr>
              <a:t>via</a:t>
            </a:r>
            <a:r>
              <a:rPr lang="tr-TR" dirty="0">
                <a:solidFill>
                  <a:srgbClr val="323232"/>
                </a:solidFill>
              </a:rPr>
              <a:t> CAMPUS</a:t>
            </a:r>
          </a:p>
          <a:p>
            <a:pPr>
              <a:buClr>
                <a:srgbClr val="00BEFF"/>
              </a:buClr>
            </a:pP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D2061D-0C7A-5146-9881-75BBDB4416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Organization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3842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D49322-6B0A-8B4A-A954-0D63BB3CF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C5C0B9-3DCF-4C41-9437-73C49D75C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6</a:t>
            </a:fld>
            <a:endParaRPr lang="de-DE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9DB17F3-B023-2341-969D-1CB20FE90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Schedule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48509E9-85DA-9640-8380-ECE92C3AA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513170"/>
              </p:ext>
            </p:extLst>
          </p:nvPr>
        </p:nvGraphicFramePr>
        <p:xfrm>
          <a:off x="640770" y="873367"/>
          <a:ext cx="7862461" cy="4389120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648018">
                  <a:extLst>
                    <a:ext uri="{9D8B030D-6E8A-4147-A177-3AD203B41FA5}">
                      <a16:colId xmlns:a16="http://schemas.microsoft.com/office/drawing/2014/main" val="3976856392"/>
                    </a:ext>
                  </a:extLst>
                </a:gridCol>
                <a:gridCol w="2877671">
                  <a:extLst>
                    <a:ext uri="{9D8B030D-6E8A-4147-A177-3AD203B41FA5}">
                      <a16:colId xmlns:a16="http://schemas.microsoft.com/office/drawing/2014/main" val="4248751087"/>
                    </a:ext>
                  </a:extLst>
                </a:gridCol>
                <a:gridCol w="2877671">
                  <a:extLst>
                    <a:ext uri="{9D8B030D-6E8A-4147-A177-3AD203B41FA5}">
                      <a16:colId xmlns:a16="http://schemas.microsoft.com/office/drawing/2014/main" val="1388490153"/>
                    </a:ext>
                  </a:extLst>
                </a:gridCol>
                <a:gridCol w="1459101">
                  <a:extLst>
                    <a:ext uri="{9D8B030D-6E8A-4147-A177-3AD203B41FA5}">
                      <a16:colId xmlns:a16="http://schemas.microsoft.com/office/drawing/2014/main" val="3476966637"/>
                    </a:ext>
                  </a:extLst>
                </a:gridCol>
              </a:tblGrid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9:45 – 11:15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11:30 – 13:00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Handout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285914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11.04.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Lecture Chapter 1: Introduction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56103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18.04.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Practical: Introduction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2: Data Collection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0808251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25.04.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2: Data Collection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2: Data Collection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302072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02.05.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1: Data Collection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1: Data Collection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366235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09.05.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1: Data Collection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3: Data Integration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755995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16.05.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3: Data Integration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3: Data Integration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4113295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23.05.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Holiday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91212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30.05.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2: Data Integration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2: Data Integration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8613616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06.06.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4: Data Cleaning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4: Data Cleaning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192366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13.06.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2: Data Integration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3: Data Cleaning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3159041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20.06.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4: Data Cleaning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4: Data Cleaning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3530135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27.06.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3: Data Cleaning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Tane</a:t>
                      </a:r>
                      <a:r>
                        <a:rPr lang="en-US" sz="1200" b="1" dirty="0"/>
                        <a:t> deep dive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9984853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04.07.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5: Provenance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5: Provenance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6709390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11.07.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4: Provenance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4: Provenance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5061383"/>
                  </a:ext>
                </a:extLst>
              </a:tr>
              <a:tr h="267584">
                <a:tc>
                  <a:txBody>
                    <a:bodyPr/>
                    <a:lstStyle/>
                    <a:p>
                      <a:r>
                        <a:rPr lang="en-US" sz="1200" dirty="0"/>
                        <a:t>18.07.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Chapter 5: Provenance</a:t>
                      </a:r>
                    </a:p>
                  </a:txBody>
                  <a:tcPr>
                    <a:solidFill>
                      <a:srgbClr val="D5FDA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Sheet 4: Provenance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9958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7214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Exam</a:t>
            </a:r>
            <a:endParaRPr lang="en-US" dirty="0"/>
          </a:p>
          <a:p>
            <a:pPr lvl="1"/>
            <a:r>
              <a:rPr lang="en-US" dirty="0"/>
              <a:t>Written exam</a:t>
            </a:r>
          </a:p>
          <a:p>
            <a:pPr lvl="1"/>
            <a:r>
              <a:rPr lang="en-US" dirty="0"/>
              <a:t>90 minutes</a:t>
            </a:r>
          </a:p>
          <a:p>
            <a:pPr lvl="1"/>
            <a:r>
              <a:rPr lang="en-US" dirty="0"/>
              <a:t>No supporting material allowed</a:t>
            </a:r>
          </a:p>
          <a:p>
            <a:r>
              <a:rPr lang="en-US" b="1" dirty="0"/>
              <a:t>Practice exam </a:t>
            </a:r>
            <a:r>
              <a:rPr lang="en-US" dirty="0"/>
              <a:t>is included in the exercise sheets</a:t>
            </a:r>
          </a:p>
          <a:p>
            <a:r>
              <a:rPr lang="en-US" b="1" dirty="0"/>
              <a:t>Admission</a:t>
            </a:r>
            <a:r>
              <a:rPr lang="en-US" dirty="0"/>
              <a:t> to the exam requires </a:t>
            </a:r>
            <a:r>
              <a:rPr lang="en-US" b="1" dirty="0"/>
              <a:t>both</a:t>
            </a:r>
          </a:p>
          <a:p>
            <a:pPr lvl="1"/>
            <a:r>
              <a:rPr lang="en-US" dirty="0"/>
              <a:t>Voting for </a:t>
            </a:r>
            <a:r>
              <a:rPr lang="en-US" b="1" dirty="0"/>
              <a:t>at least 50 % </a:t>
            </a:r>
            <a:r>
              <a:rPr lang="en-US" dirty="0"/>
              <a:t>of all exercises on exercise sheets</a:t>
            </a:r>
          </a:p>
          <a:p>
            <a:pPr lvl="1"/>
            <a:r>
              <a:rPr lang="en-US" dirty="0"/>
              <a:t>Present and pass </a:t>
            </a:r>
            <a:r>
              <a:rPr lang="en-US" b="1" dirty="0"/>
              <a:t>at least two out of three </a:t>
            </a:r>
            <a:r>
              <a:rPr lang="en-US" dirty="0"/>
              <a:t>programming exercises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Melanie Herschel, Sarah Oppold | IPVS/DE | University of Stuttgart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7</a:t>
            </a:fld>
            <a:endParaRPr lang="de-D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 and Exam admission</a:t>
            </a:r>
          </a:p>
        </p:txBody>
      </p:sp>
    </p:spTree>
    <p:extLst>
      <p:ext uri="{BB962C8B-B14F-4D97-AF65-F5344CB8AC3E}">
        <p14:creationId xmlns:p14="http://schemas.microsoft.com/office/powerpoint/2010/main" val="414453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F1C57EAC-2CB9-DB4C-936D-FF4782C7C7E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9681" b="19681"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E49F6-DBFB-874A-9944-AF36227B35B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Sarah </a:t>
            </a:r>
            <a:r>
              <a:rPr lang="en-US" dirty="0" err="1"/>
              <a:t>Oppold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EBBD46-2F58-C14F-AF5D-33CB199C43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88255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148400-1100-614A-ADC6-3E0DC892C0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Office Hours: Wednesdays 13:00 – 17:00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44C75B-8B3C-7A46-84A6-0BDAFF66678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err="1"/>
              <a:t>Sarah.oppold@ipvs.</a:t>
            </a:r>
            <a:r>
              <a:rPr lang="en-US" err="1"/>
              <a:t>uni-Stuttgart</a:t>
            </a:r>
            <a:r>
              <a:rPr lang="en-US"/>
              <a:t>.de</a:t>
            </a:r>
            <a:r>
              <a:rPr lang="en-US" dirty="0"/>
              <a:t>	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2E824BE-520A-734D-BDC7-292E032006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7BF3E2A-C134-1F4A-BDA3-4EA7D3653B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IPVS – Data Engineering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B13FDF-9748-2F42-B686-31B7DF6A45E8}"/>
              </a:ext>
            </a:extLst>
          </p:cNvPr>
          <p:cNvSpPr txBox="1"/>
          <p:nvPr/>
        </p:nvSpPr>
        <p:spPr>
          <a:xfrm>
            <a:off x="3083859" y="38100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179388" indent="-179388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14784055"/>
      </p:ext>
    </p:extLst>
  </p:cSld>
  <p:clrMapOvr>
    <a:masterClrMapping/>
  </p:clrMapOvr>
</p:sld>
</file>

<file path=ppt/theme/theme1.xml><?xml version="1.0" encoding="utf-8"?>
<a:theme xmlns:a="http://schemas.openxmlformats.org/drawingml/2006/main" name="Uni_Stuttgart">
  <a:themeElements>
    <a:clrScheme name="Universitaet_Stuttgart_Color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aet_Stuttgart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79388" indent="-179388">
          <a:buClr>
            <a:schemeClr val="accent1"/>
          </a:buClr>
          <a:buFont typeface="Arial" panose="020B0604020202020204" pitchFamily="34" charset="0"/>
          <a:buChar char="•"/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NI Vorlage International 16zu10.potx" id="{87702DF0-9F7C-4415-BF0C-C59DE04505C6}" vid="{C96344A9-97F8-4858-9D11-895F75CAE654}"/>
    </a:ext>
  </a:extLst>
</a:theme>
</file>

<file path=ppt/theme/theme2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 Vorlage International_16zu10</Template>
  <TotalTime>0</TotalTime>
  <Words>593</Words>
  <Application>Microsoft Macintosh PowerPoint</Application>
  <PresentationFormat>On-screen Show (16:10)</PresentationFormat>
  <Paragraphs>116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Uni_Stuttgart</vt:lpstr>
      <vt:lpstr>Data Engineering</vt:lpstr>
      <vt:lpstr>Commercials</vt:lpstr>
      <vt:lpstr>Exercise Sheets</vt:lpstr>
      <vt:lpstr>Programming Exercises</vt:lpstr>
      <vt:lpstr>Organization</vt:lpstr>
      <vt:lpstr>Current Schedule</vt:lpstr>
      <vt:lpstr>Exam and Exam admission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Ralf Diestelkämper</dc:creator>
  <cp:lastModifiedBy/>
  <cp:revision>1</cp:revision>
  <dcterms:created xsi:type="dcterms:W3CDTF">2016-01-28T17:16:02Z</dcterms:created>
  <dcterms:modified xsi:type="dcterms:W3CDTF">2018-04-17T11:52:55Z</dcterms:modified>
</cp:coreProperties>
</file>

<file path=docProps/thumbnail.jpeg>
</file>